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Questrial" charset="1" panose="02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jpeg>
</file>

<file path=ppt/media/image12.png>
</file>

<file path=ppt/media/image13.png>
</file>

<file path=ppt/media/image2.svg>
</file>

<file path=ppt/media/image3.png>
</file>

<file path=ppt/media/image4.png>
</file>

<file path=ppt/media/image5.svg>
</file>

<file path=ppt/media/image6.jpe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0.png" Type="http://schemas.openxmlformats.org/officeDocument/2006/relationships/image"/><Relationship Id="rId6" Target="../media/image1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112413">
            <a:off x="11268216" y="-1644805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5" y="0"/>
                </a:lnTo>
                <a:lnTo>
                  <a:pt x="9324745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880713" y="-129805"/>
            <a:ext cx="9393762" cy="7982872"/>
          </a:xfrm>
          <a:custGeom>
            <a:avLst/>
            <a:gdLst/>
            <a:ahLst/>
            <a:cxnLst/>
            <a:rect r="r" b="b" t="t" l="l"/>
            <a:pathLst>
              <a:path h="7982872" w="9393762">
                <a:moveTo>
                  <a:pt x="0" y="0"/>
                </a:moveTo>
                <a:lnTo>
                  <a:pt x="9393762" y="0"/>
                </a:lnTo>
                <a:lnTo>
                  <a:pt x="9393762" y="7982873"/>
                </a:lnTo>
                <a:lnTo>
                  <a:pt x="0" y="79828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5702" t="0" r="0" b="-37751"/>
            </a:stretch>
          </a:blipFill>
        </p:spPr>
      </p:sp>
      <p:sp>
        <p:nvSpPr>
          <p:cNvPr name="AutoShape 4" id="4"/>
          <p:cNvSpPr/>
          <p:nvPr/>
        </p:nvSpPr>
        <p:spPr>
          <a:xfrm flipV="true">
            <a:off x="1028700" y="6087703"/>
            <a:ext cx="9300680" cy="0"/>
          </a:xfrm>
          <a:prstGeom prst="line">
            <a:avLst/>
          </a:prstGeom>
          <a:ln cap="flat" w="38100">
            <a:solidFill>
              <a:srgbClr val="FFFFF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-1207788">
            <a:off x="9131315" y="6150380"/>
            <a:ext cx="6817186" cy="5441013"/>
          </a:xfrm>
          <a:custGeom>
            <a:avLst/>
            <a:gdLst/>
            <a:ahLst/>
            <a:cxnLst/>
            <a:rect r="r" b="b" t="t" l="l"/>
            <a:pathLst>
              <a:path h="5441013" w="6817186">
                <a:moveTo>
                  <a:pt x="0" y="0"/>
                </a:moveTo>
                <a:lnTo>
                  <a:pt x="6817186" y="0"/>
                </a:lnTo>
                <a:lnTo>
                  <a:pt x="6817186" y="5441013"/>
                </a:lnTo>
                <a:lnTo>
                  <a:pt x="0" y="54410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20611" y="3399770"/>
            <a:ext cx="13640785" cy="2687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69"/>
              </a:lnSpc>
            </a:pPr>
            <a:r>
              <a:rPr lang="en-US" sz="11299" spc="1118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CONECTADOS</a:t>
            </a:r>
          </a:p>
          <a:p>
            <a:pPr algn="l">
              <a:lnSpc>
                <a:spcPts val="10169"/>
              </a:lnSpc>
            </a:pPr>
            <a:r>
              <a:rPr lang="en-US" sz="11299" spc="1118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 MELHOR IDADE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20611" y="6635619"/>
            <a:ext cx="10515692" cy="3481467"/>
            <a:chOff x="0" y="0"/>
            <a:chExt cx="14020922" cy="464195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66675"/>
              <a:ext cx="14020922" cy="47086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3"/>
                </a:lnSpc>
              </a:pPr>
              <a:r>
                <a:rPr lang="en-US" sz="3345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Nomes Dos Membros:</a:t>
              </a:r>
            </a:p>
            <a:p>
              <a:pPr algn="l">
                <a:lnSpc>
                  <a:spcPts val="4683"/>
                </a:lnSpc>
              </a:pPr>
              <a:r>
                <a:rPr lang="en-US" sz="3345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Ana Eliza Compos Teixeira</a:t>
              </a:r>
            </a:p>
            <a:p>
              <a:pPr algn="l">
                <a:lnSpc>
                  <a:spcPts val="4683"/>
                </a:lnSpc>
              </a:pPr>
              <a:r>
                <a:rPr lang="en-US" sz="3345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Lyvia Batista Viera Vilela</a:t>
              </a:r>
            </a:p>
            <a:p>
              <a:pPr algn="l">
                <a:lnSpc>
                  <a:spcPts val="4683"/>
                </a:lnSpc>
              </a:pPr>
              <a:r>
                <a:rPr lang="en-US" sz="3345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Nicole Campos da Fonseca</a:t>
              </a:r>
            </a:p>
            <a:p>
              <a:pPr algn="l">
                <a:lnSpc>
                  <a:spcPts val="4683"/>
                </a:lnSpc>
              </a:pPr>
              <a:r>
                <a:rPr lang="en-US" sz="3345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Sergio Alves Rodrigues Junior</a:t>
              </a:r>
            </a:p>
            <a:p>
              <a:pPr algn="l">
                <a:lnSpc>
                  <a:spcPts val="4683"/>
                </a:lnSpc>
              </a:pPr>
              <a:r>
                <a:rPr lang="en-US" sz="3345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Tiago Costa Pereira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9403982" y="-66675"/>
              <a:ext cx="1881297" cy="47086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343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RM:</a:t>
              </a:r>
            </a:p>
            <a:p>
              <a:pPr algn="ctr">
                <a:lnSpc>
                  <a:spcPts val="4680"/>
                </a:lnSpc>
              </a:pPr>
              <a:r>
                <a:rPr lang="en-US" sz="3343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194679</a:t>
              </a:r>
            </a:p>
            <a:p>
              <a:pPr algn="ctr">
                <a:lnSpc>
                  <a:spcPts val="4680"/>
                </a:lnSpc>
              </a:pPr>
              <a:r>
                <a:rPr lang="en-US" sz="3343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203244</a:t>
              </a:r>
            </a:p>
            <a:p>
              <a:pPr algn="ctr">
                <a:lnSpc>
                  <a:spcPts val="4680"/>
                </a:lnSpc>
              </a:pPr>
              <a:r>
                <a:rPr lang="en-US" sz="3343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184547</a:t>
              </a:r>
            </a:p>
            <a:p>
              <a:pPr algn="ctr">
                <a:lnSpc>
                  <a:spcPts val="4680"/>
                </a:lnSpc>
              </a:pPr>
              <a:r>
                <a:rPr lang="en-US" sz="3343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203211</a:t>
              </a:r>
            </a:p>
            <a:p>
              <a:pPr algn="ctr">
                <a:lnSpc>
                  <a:spcPts val="4680"/>
                </a:lnSpc>
                <a:spcBef>
                  <a:spcPct val="0"/>
                </a:spcBef>
              </a:pPr>
              <a:r>
                <a:rPr lang="en-US" sz="3343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201868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112413">
            <a:off x="12974837" y="-3546632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4" y="0"/>
                </a:lnTo>
                <a:lnTo>
                  <a:pt x="9324744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6361">
            <a:off x="-4730918" y="5558987"/>
            <a:ext cx="10243884" cy="8175969"/>
          </a:xfrm>
          <a:custGeom>
            <a:avLst/>
            <a:gdLst/>
            <a:ahLst/>
            <a:cxnLst/>
            <a:rect r="r" b="b" t="t" l="l"/>
            <a:pathLst>
              <a:path h="8175969" w="10243884">
                <a:moveTo>
                  <a:pt x="0" y="0"/>
                </a:moveTo>
                <a:lnTo>
                  <a:pt x="10243883" y="0"/>
                </a:lnTo>
                <a:lnTo>
                  <a:pt x="10243883" y="8175970"/>
                </a:lnTo>
                <a:lnTo>
                  <a:pt x="0" y="81759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659138" y="4276762"/>
            <a:ext cx="5516178" cy="4981538"/>
            <a:chOff x="0" y="0"/>
            <a:chExt cx="7354905" cy="664205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7354905" cy="741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5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111489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Serv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iços Online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403277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Uso de plataformas de saúde, bancos e compras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2030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Na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vegação segura em sites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080075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 Ac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essar um serviço simulado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0666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59194" y="1367913"/>
            <a:ext cx="6371067" cy="6269615"/>
            <a:chOff x="0" y="0"/>
            <a:chExt cx="8494756" cy="835948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04775"/>
              <a:ext cx="8494756" cy="69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3999" spc="395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4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282380"/>
              <a:ext cx="8494756" cy="990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3000" spc="297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Como identificar golpes e fraudes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7315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Criação e uso de senhas seguras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4747549"/>
              <a:ext cx="8494756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Reconhecimento de mensagens suspeitas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62715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7289511"/>
              <a:ext cx="8494756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Identificar sinais de um e-mail fraudulento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038225"/>
              <a:ext cx="8494756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Segurança Digital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288000" y="0"/>
            <a:ext cx="18288000" cy="10416048"/>
            <a:chOff x="0" y="0"/>
            <a:chExt cx="4816593" cy="274332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816592" cy="2743321"/>
            </a:xfrm>
            <a:custGeom>
              <a:avLst/>
              <a:gdLst/>
              <a:ahLst/>
              <a:cxnLst/>
              <a:rect r="r" b="b" t="t" l="l"/>
              <a:pathLst>
                <a:path h="274332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43321"/>
                  </a:lnTo>
                  <a:lnTo>
                    <a:pt x="0" y="2743321"/>
                  </a:ln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28575"/>
              <a:ext cx="4816593" cy="2714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</p:spTree>
  </p:cSld>
  <p:clrMapOvr>
    <a:masterClrMapping/>
  </p:clrMapOvr>
  <p:transition spd="slow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288000" y="0"/>
            <a:ext cx="18288000" cy="10416048"/>
            <a:chOff x="0" y="0"/>
            <a:chExt cx="4816593" cy="27433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43321"/>
            </a:xfrm>
            <a:custGeom>
              <a:avLst/>
              <a:gdLst/>
              <a:ahLst/>
              <a:cxnLst/>
              <a:rect r="r" b="b" t="t" l="l"/>
              <a:pathLst>
                <a:path h="274332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43321"/>
                  </a:lnTo>
                  <a:lnTo>
                    <a:pt x="0" y="2743321"/>
                  </a:ln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4816593" cy="2714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7112413">
            <a:off x="12974837" y="-3546632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4" y="0"/>
                </a:lnTo>
                <a:lnTo>
                  <a:pt x="9324744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406361">
            <a:off x="-4730918" y="5558987"/>
            <a:ext cx="10243884" cy="8175969"/>
          </a:xfrm>
          <a:custGeom>
            <a:avLst/>
            <a:gdLst/>
            <a:ahLst/>
            <a:cxnLst/>
            <a:rect r="r" b="b" t="t" l="l"/>
            <a:pathLst>
              <a:path h="8175969" w="10243884">
                <a:moveTo>
                  <a:pt x="0" y="0"/>
                </a:moveTo>
                <a:lnTo>
                  <a:pt x="10243883" y="0"/>
                </a:lnTo>
                <a:lnTo>
                  <a:pt x="10243883" y="8175970"/>
                </a:lnTo>
                <a:lnTo>
                  <a:pt x="0" y="81759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-556752" y="2167706"/>
            <a:ext cx="16230600" cy="752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6000" spc="59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EXPLICAÇÃO DA MODELAGEM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0" y="3478960"/>
            <a:ext cx="18288000" cy="3771531"/>
            <a:chOff x="0" y="0"/>
            <a:chExt cx="2833290" cy="58430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33290" cy="584309"/>
            </a:xfrm>
            <a:custGeom>
              <a:avLst/>
              <a:gdLst/>
              <a:ahLst/>
              <a:cxnLst/>
              <a:rect r="r" b="b" t="t" l="l"/>
              <a:pathLst>
                <a:path h="584309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584309"/>
                  </a:lnTo>
                  <a:lnTo>
                    <a:pt x="0" y="584309"/>
                  </a:lnTo>
                  <a:close/>
                </a:path>
              </a:pathLst>
            </a:custGeom>
            <a:blipFill>
              <a:blip r:embed="rId6">
                <a:alphaModFix amt="30000"/>
              </a:blip>
              <a:stretch>
                <a:fillRect l="0" t="-192447" r="0" b="-192447"/>
              </a:stretch>
            </a:blipFill>
          </p:spPr>
        </p:sp>
      </p:grpSp>
    </p:spTree>
  </p:cSld>
  <p:clrMapOvr>
    <a:masterClrMapping/>
  </p:clrMapOvr>
  <p:transition spd="slow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288000" y="0"/>
            <a:ext cx="18288000" cy="10416048"/>
            <a:chOff x="0" y="0"/>
            <a:chExt cx="4816593" cy="27433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43321"/>
            </a:xfrm>
            <a:custGeom>
              <a:avLst/>
              <a:gdLst/>
              <a:ahLst/>
              <a:cxnLst/>
              <a:rect r="r" b="b" t="t" l="l"/>
              <a:pathLst>
                <a:path h="274332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43321"/>
                  </a:lnTo>
                  <a:lnTo>
                    <a:pt x="0" y="2743321"/>
                  </a:ln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4816593" cy="2714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478960"/>
            <a:ext cx="18288000" cy="3771531"/>
            <a:chOff x="0" y="0"/>
            <a:chExt cx="2833290" cy="58430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833290" cy="584309"/>
            </a:xfrm>
            <a:custGeom>
              <a:avLst/>
              <a:gdLst/>
              <a:ahLst/>
              <a:cxnLst/>
              <a:rect r="r" b="b" t="t" l="l"/>
              <a:pathLst>
                <a:path h="584309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584309"/>
                  </a:lnTo>
                  <a:lnTo>
                    <a:pt x="0" y="584309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l="0" t="-192447" r="0" b="-192447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-406361">
            <a:off x="-4730918" y="5558987"/>
            <a:ext cx="10243884" cy="8175969"/>
          </a:xfrm>
          <a:custGeom>
            <a:avLst/>
            <a:gdLst/>
            <a:ahLst/>
            <a:cxnLst/>
            <a:rect r="r" b="b" t="t" l="l"/>
            <a:pathLst>
              <a:path h="8175969" w="10243884">
                <a:moveTo>
                  <a:pt x="0" y="0"/>
                </a:moveTo>
                <a:lnTo>
                  <a:pt x="10243883" y="0"/>
                </a:lnTo>
                <a:lnTo>
                  <a:pt x="10243883" y="8175970"/>
                </a:lnTo>
                <a:lnTo>
                  <a:pt x="0" y="81759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7112413">
            <a:off x="12974837" y="-3546632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4" y="0"/>
                </a:lnTo>
                <a:lnTo>
                  <a:pt x="9324744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0" y="1928044"/>
            <a:ext cx="13424719" cy="752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6000" spc="59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EXPLICAÇÃO DO CÓDIGO</a:t>
            </a:r>
          </a:p>
        </p:txBody>
      </p:sp>
    </p:spTree>
  </p:cSld>
  <p:clrMapOvr>
    <a:masterClrMapping/>
  </p:clrMapOvr>
  <p:transition spd="fast">
    <p:fade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08571" y="4102810"/>
            <a:ext cx="9061234" cy="237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 spc="989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MUITO OBRIGADO!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10761446" y="3133762"/>
            <a:ext cx="0" cy="4019475"/>
          </a:xfrm>
          <a:prstGeom prst="line">
            <a:avLst/>
          </a:prstGeom>
          <a:ln cap="rnd" w="9525">
            <a:solidFill>
              <a:srgbClr val="FFFFFF">
                <a:alpha val="19608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-7112413">
            <a:off x="12974837" y="-3546632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4" y="0"/>
                </a:lnTo>
                <a:lnTo>
                  <a:pt x="9324744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06361">
            <a:off x="-4660106" y="5719008"/>
            <a:ext cx="10243884" cy="8175969"/>
          </a:xfrm>
          <a:custGeom>
            <a:avLst/>
            <a:gdLst/>
            <a:ahLst/>
            <a:cxnLst/>
            <a:rect r="r" b="b" t="t" l="l"/>
            <a:pathLst>
              <a:path h="8175969" w="10243884">
                <a:moveTo>
                  <a:pt x="0" y="0"/>
                </a:moveTo>
                <a:lnTo>
                  <a:pt x="10243884" y="0"/>
                </a:lnTo>
                <a:lnTo>
                  <a:pt x="10243884" y="8175969"/>
                </a:lnTo>
                <a:lnTo>
                  <a:pt x="0" y="81759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35399" y="0"/>
            <a:ext cx="6152601" cy="10287000"/>
          </a:xfrm>
          <a:custGeom>
            <a:avLst/>
            <a:gdLst/>
            <a:ahLst/>
            <a:cxnLst/>
            <a:rect r="r" b="b" t="t" l="l"/>
            <a:pathLst>
              <a:path h="10287000" w="6152601">
                <a:moveTo>
                  <a:pt x="0" y="0"/>
                </a:moveTo>
                <a:lnTo>
                  <a:pt x="6152601" y="0"/>
                </a:lnTo>
                <a:lnTo>
                  <a:pt x="615260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295" t="-5993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6400" y="1431897"/>
            <a:ext cx="7719281" cy="1565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36"/>
              </a:lnSpc>
            </a:pPr>
            <a:r>
              <a:rPr lang="en-US" sz="5200" spc="51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DESCRIÇÃO DO PROJETO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6400" y="3932004"/>
            <a:ext cx="7719281" cy="3498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O projeto Conectados na Melhor Idade tem como missão promover a inclusão digital de idosos por meio de aulas práticas e acessíveis. O curso ensina o uso de smartphones, aplicativos de comunicação, redes sociais e serviços online, além de orientar sobre segurança digital. A iniciativa fortalece a autonomia, a confiança e a participação social dos idosos na era tecnológica.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1726400" y="3303354"/>
            <a:ext cx="7719281" cy="0"/>
          </a:xfrm>
          <a:prstGeom prst="line">
            <a:avLst/>
          </a:prstGeom>
          <a:ln cap="flat" w="38100">
            <a:solidFill>
              <a:srgbClr val="FFFFF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-7112413">
            <a:off x="-2477011" y="9327995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4" y="0"/>
                </a:lnTo>
                <a:lnTo>
                  <a:pt x="9324744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8326531">
            <a:off x="9325709" y="-2959780"/>
            <a:ext cx="6817186" cy="5441013"/>
          </a:xfrm>
          <a:custGeom>
            <a:avLst/>
            <a:gdLst/>
            <a:ahLst/>
            <a:cxnLst/>
            <a:rect r="r" b="b" t="t" l="l"/>
            <a:pathLst>
              <a:path h="5441013" w="6817186">
                <a:moveTo>
                  <a:pt x="0" y="0"/>
                </a:moveTo>
                <a:lnTo>
                  <a:pt x="6817186" y="0"/>
                </a:lnTo>
                <a:lnTo>
                  <a:pt x="6817186" y="5441013"/>
                </a:lnTo>
                <a:lnTo>
                  <a:pt x="0" y="54410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272087" y="3342162"/>
            <a:ext cx="3869765" cy="3766292"/>
            <a:chOff x="0" y="0"/>
            <a:chExt cx="5159687" cy="502172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1250659" y="187630"/>
              <a:ext cx="2658368" cy="2658368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E"/>
              </a:solidFill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0" y="3035885"/>
              <a:ext cx="5159687" cy="654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0"/>
                </a:lnSpc>
              </a:pPr>
              <a:r>
                <a:rPr lang="en-US" sz="29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Acompanhamento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912376"/>
              <a:ext cx="5159687" cy="11093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00"/>
                </a:lnSpc>
              </a:pPr>
              <a:r>
                <a:rPr lang="en-US" sz="2100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Acompanhar o progresso dos participantes com atividades e registro de presença.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0">
              <a:off x="1104548" y="0"/>
              <a:ext cx="2947728" cy="2947728"/>
            </a:xfrm>
            <a:custGeom>
              <a:avLst/>
              <a:gdLst/>
              <a:ahLst/>
              <a:cxnLst/>
              <a:rect r="r" b="b" t="t" l="l"/>
              <a:pathLst>
                <a:path h="2947728" w="2947728">
                  <a:moveTo>
                    <a:pt x="0" y="0"/>
                  </a:moveTo>
                  <a:lnTo>
                    <a:pt x="2947728" y="0"/>
                  </a:lnTo>
                  <a:lnTo>
                    <a:pt x="2947728" y="2947728"/>
                  </a:lnTo>
                  <a:lnTo>
                    <a:pt x="0" y="29477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28700" y="4308180"/>
            <a:ext cx="3869765" cy="3892269"/>
            <a:chOff x="0" y="0"/>
            <a:chExt cx="5159687" cy="5189692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1250659" y="0"/>
              <a:ext cx="2658368" cy="2658368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E"/>
              </a:solidFill>
            </p:spPr>
          </p:sp>
        </p:grpSp>
        <p:sp>
          <p:nvSpPr>
            <p:cNvPr name="Freeform 11" id="11"/>
            <p:cNvSpPr/>
            <p:nvPr/>
          </p:nvSpPr>
          <p:spPr>
            <a:xfrm flipH="false" flipV="false" rot="0">
              <a:off x="1930422" y="672600"/>
              <a:ext cx="1298842" cy="1313168"/>
            </a:xfrm>
            <a:custGeom>
              <a:avLst/>
              <a:gdLst/>
              <a:ahLst/>
              <a:cxnLst/>
              <a:rect r="r" b="b" t="t" l="l"/>
              <a:pathLst>
                <a:path h="1313168" w="1298842">
                  <a:moveTo>
                    <a:pt x="0" y="0"/>
                  </a:moveTo>
                  <a:lnTo>
                    <a:pt x="1298842" y="0"/>
                  </a:lnTo>
                  <a:lnTo>
                    <a:pt x="1298842" y="1313168"/>
                  </a:lnTo>
                  <a:lnTo>
                    <a:pt x="0" y="13131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0" y="2848255"/>
              <a:ext cx="5159687" cy="654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0"/>
                </a:lnSpc>
              </a:pPr>
              <a:r>
                <a:rPr lang="en-US" sz="29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Aprendizado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3724746"/>
              <a:ext cx="5159687" cy="14649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00"/>
                </a:lnSpc>
              </a:pPr>
              <a:r>
                <a:rPr lang="en-US" sz="2100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Ensinar o uso básico de dispositivos digitais. Facilitar a comunicação entre idosos, familiares e amigos.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513328" y="4772409"/>
            <a:ext cx="3872628" cy="3892268"/>
            <a:chOff x="0" y="0"/>
            <a:chExt cx="5163504" cy="5189691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1250659" y="0"/>
              <a:ext cx="2658368" cy="2658368"/>
              <a:chOff x="0" y="0"/>
              <a:chExt cx="6350000" cy="63500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E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0" y="2848255"/>
              <a:ext cx="5159687" cy="654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0"/>
                </a:lnSpc>
              </a:pPr>
              <a:r>
                <a:rPr lang="en-US" sz="29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Segurança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3724746"/>
              <a:ext cx="5163504" cy="1464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00"/>
                </a:lnSpc>
              </a:pPr>
              <a:r>
                <a:rPr lang="en-US" sz="2100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Incentivar o acesso seguro a serviços online, como bancos, agendamentos e compras.</a:t>
              </a:r>
            </a:p>
            <a:p>
              <a:pPr algn="ctr">
                <a:lnSpc>
                  <a:spcPts val="2100"/>
                </a:lnSpc>
              </a:pPr>
            </a:p>
          </p:txBody>
        </p:sp>
        <p:sp>
          <p:nvSpPr>
            <p:cNvPr name="Freeform 19" id="19"/>
            <p:cNvSpPr/>
            <p:nvPr/>
          </p:nvSpPr>
          <p:spPr>
            <a:xfrm flipH="false" flipV="false" rot="0">
              <a:off x="1829724" y="579065"/>
              <a:ext cx="1500239" cy="1500239"/>
            </a:xfrm>
            <a:custGeom>
              <a:avLst/>
              <a:gdLst/>
              <a:ahLst/>
              <a:cxnLst/>
              <a:rect r="r" b="b" t="t" l="l"/>
              <a:pathLst>
                <a:path h="1500239" w="1500239">
                  <a:moveTo>
                    <a:pt x="0" y="0"/>
                  </a:moveTo>
                  <a:lnTo>
                    <a:pt x="1500239" y="0"/>
                  </a:lnTo>
                  <a:lnTo>
                    <a:pt x="1500239" y="1500239"/>
                  </a:lnTo>
                  <a:lnTo>
                    <a:pt x="0" y="15002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3757431" y="3482885"/>
            <a:ext cx="3869765" cy="3635302"/>
            <a:chOff x="0" y="0"/>
            <a:chExt cx="5159687" cy="4847070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2861233"/>
              <a:ext cx="5159687" cy="654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0"/>
                </a:lnSpc>
              </a:pPr>
              <a:r>
                <a:rPr lang="en-US" sz="29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Alerta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3737723"/>
              <a:ext cx="5159687" cy="11093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00"/>
                </a:lnSpc>
              </a:pPr>
              <a:r>
                <a:rPr lang="en-US" sz="2100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Orientar sobre golpes digitais, segurança e boas práticas na internet.</a:t>
              </a:r>
            </a:p>
          </p:txBody>
        </p:sp>
        <p:grpSp>
          <p:nvGrpSpPr>
            <p:cNvPr name="Group 23" id="23"/>
            <p:cNvGrpSpPr/>
            <p:nvPr/>
          </p:nvGrpSpPr>
          <p:grpSpPr>
            <a:xfrm rot="0">
              <a:off x="1297938" y="0"/>
              <a:ext cx="2563810" cy="2563810"/>
              <a:chOff x="0" y="0"/>
              <a:chExt cx="8128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 l="0" t="0" r="0" b="0"/>
                </a:stretch>
              </a:blipFill>
            </p:spPr>
          </p:sp>
        </p:grpSp>
      </p:grpSp>
      <p:sp>
        <p:nvSpPr>
          <p:cNvPr name="TextBox 25" id="25"/>
          <p:cNvSpPr txBox="true"/>
          <p:nvPr/>
        </p:nvSpPr>
        <p:spPr>
          <a:xfrm rot="0">
            <a:off x="1026553" y="1986404"/>
            <a:ext cx="16230600" cy="752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6000" spc="594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OBJETIVOS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112413">
            <a:off x="11268216" y="-1644805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5" y="0"/>
                </a:lnTo>
                <a:lnTo>
                  <a:pt x="9324745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53117" y="731239"/>
            <a:ext cx="14530107" cy="3302202"/>
            <a:chOff x="0" y="0"/>
            <a:chExt cx="3826860" cy="8697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826859" cy="869716"/>
            </a:xfrm>
            <a:custGeom>
              <a:avLst/>
              <a:gdLst/>
              <a:ahLst/>
              <a:cxnLst/>
              <a:rect r="r" b="b" t="t" l="l"/>
              <a:pathLst>
                <a:path h="869716" w="3826859">
                  <a:moveTo>
                    <a:pt x="27174" y="0"/>
                  </a:moveTo>
                  <a:lnTo>
                    <a:pt x="3799686" y="0"/>
                  </a:lnTo>
                  <a:cubicBezTo>
                    <a:pt x="3806892" y="0"/>
                    <a:pt x="3813804" y="2863"/>
                    <a:pt x="3818901" y="7959"/>
                  </a:cubicBezTo>
                  <a:cubicBezTo>
                    <a:pt x="3823996" y="13055"/>
                    <a:pt x="3826859" y="19967"/>
                    <a:pt x="3826859" y="27174"/>
                  </a:cubicBezTo>
                  <a:lnTo>
                    <a:pt x="3826859" y="842542"/>
                  </a:lnTo>
                  <a:cubicBezTo>
                    <a:pt x="3826859" y="857550"/>
                    <a:pt x="3814694" y="869716"/>
                    <a:pt x="3799686" y="869716"/>
                  </a:cubicBezTo>
                  <a:lnTo>
                    <a:pt x="27174" y="869716"/>
                  </a:lnTo>
                  <a:cubicBezTo>
                    <a:pt x="19967" y="869716"/>
                    <a:pt x="13055" y="866853"/>
                    <a:pt x="7959" y="861757"/>
                  </a:cubicBezTo>
                  <a:cubicBezTo>
                    <a:pt x="2863" y="856661"/>
                    <a:pt x="0" y="849749"/>
                    <a:pt x="0" y="842542"/>
                  </a:cubicBezTo>
                  <a:lnTo>
                    <a:pt x="0" y="27174"/>
                  </a:lnTo>
                  <a:cubicBezTo>
                    <a:pt x="0" y="19967"/>
                    <a:pt x="2863" y="13055"/>
                    <a:pt x="7959" y="7959"/>
                  </a:cubicBezTo>
                  <a:cubicBezTo>
                    <a:pt x="13055" y="2863"/>
                    <a:pt x="19967" y="0"/>
                    <a:pt x="2717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3826860" cy="9268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53117" y="4228857"/>
            <a:ext cx="10489939" cy="3302202"/>
            <a:chOff x="0" y="0"/>
            <a:chExt cx="2762782" cy="86971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62782" cy="869716"/>
            </a:xfrm>
            <a:custGeom>
              <a:avLst/>
              <a:gdLst/>
              <a:ahLst/>
              <a:cxnLst/>
              <a:rect r="r" b="b" t="t" l="l"/>
              <a:pathLst>
                <a:path h="869716" w="2762782">
                  <a:moveTo>
                    <a:pt x="37640" y="0"/>
                  </a:moveTo>
                  <a:lnTo>
                    <a:pt x="2725142" y="0"/>
                  </a:lnTo>
                  <a:cubicBezTo>
                    <a:pt x="2745930" y="0"/>
                    <a:pt x="2762782" y="16852"/>
                    <a:pt x="2762782" y="37640"/>
                  </a:cubicBezTo>
                  <a:lnTo>
                    <a:pt x="2762782" y="832076"/>
                  </a:lnTo>
                  <a:cubicBezTo>
                    <a:pt x="2762782" y="842059"/>
                    <a:pt x="2758816" y="851633"/>
                    <a:pt x="2751758" y="858691"/>
                  </a:cubicBezTo>
                  <a:cubicBezTo>
                    <a:pt x="2744699" y="865750"/>
                    <a:pt x="2735125" y="869716"/>
                    <a:pt x="2725142" y="869716"/>
                  </a:cubicBezTo>
                  <a:lnTo>
                    <a:pt x="37640" y="869716"/>
                  </a:lnTo>
                  <a:cubicBezTo>
                    <a:pt x="27657" y="869716"/>
                    <a:pt x="18083" y="865750"/>
                    <a:pt x="11024" y="858691"/>
                  </a:cubicBezTo>
                  <a:cubicBezTo>
                    <a:pt x="3966" y="851633"/>
                    <a:pt x="0" y="842059"/>
                    <a:pt x="0" y="832076"/>
                  </a:cubicBezTo>
                  <a:lnTo>
                    <a:pt x="0" y="37640"/>
                  </a:lnTo>
                  <a:cubicBezTo>
                    <a:pt x="0" y="27657"/>
                    <a:pt x="3966" y="18083"/>
                    <a:pt x="11024" y="11024"/>
                  </a:cubicBezTo>
                  <a:cubicBezTo>
                    <a:pt x="18083" y="3966"/>
                    <a:pt x="27657" y="0"/>
                    <a:pt x="3764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762782" cy="9268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3373582" y="5215113"/>
            <a:ext cx="6107479" cy="1358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400" indent="-226700" lvl="1">
              <a:lnSpc>
                <a:spcPts val="2100"/>
              </a:lnSpc>
              <a:buFont typeface="Arial"/>
              <a:buChar char="•"/>
            </a:pPr>
            <a:r>
              <a:rPr lang="en-US" sz="2100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Módulo 1 – Introdução aos Dispositivos Digitais</a:t>
            </a:r>
          </a:p>
          <a:p>
            <a:pPr algn="l" marL="453400" indent="-226700" lvl="1">
              <a:lnSpc>
                <a:spcPts val="2100"/>
              </a:lnSpc>
              <a:buFont typeface="Arial"/>
              <a:buChar char="•"/>
            </a:pPr>
            <a:r>
              <a:rPr lang="en-US" sz="2100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Módulo 2 – Aplicativos de Comunicação</a:t>
            </a:r>
          </a:p>
          <a:p>
            <a:pPr algn="l" marL="453400" indent="-226700" lvl="1">
              <a:lnSpc>
                <a:spcPts val="2100"/>
              </a:lnSpc>
              <a:buFont typeface="Arial"/>
              <a:buChar char="•"/>
            </a:pPr>
            <a:r>
              <a:rPr lang="en-US" sz="2100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Módulo 3 – Redes Sociais e Entretenimento</a:t>
            </a:r>
          </a:p>
          <a:p>
            <a:pPr algn="l" marL="453400" indent="-226700" lvl="1">
              <a:lnSpc>
                <a:spcPts val="2100"/>
              </a:lnSpc>
              <a:buFont typeface="Arial"/>
              <a:buChar char="•"/>
            </a:pPr>
            <a:r>
              <a:rPr lang="en-US" sz="2100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Módulo 4 – Segurança Digital</a:t>
            </a:r>
          </a:p>
          <a:p>
            <a:pPr algn="l" marL="453400" indent="-226700" lvl="1">
              <a:lnSpc>
                <a:spcPts val="2100"/>
              </a:lnSpc>
              <a:buFont typeface="Arial"/>
              <a:buChar char="•"/>
            </a:pPr>
            <a:r>
              <a:rPr lang="en-US" sz="2100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Módulo 5 – Serviços Online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9144000" y="533400"/>
            <a:ext cx="9753600" cy="9753600"/>
          </a:xfrm>
          <a:custGeom>
            <a:avLst/>
            <a:gdLst/>
            <a:ahLst/>
            <a:cxnLst/>
            <a:rect r="r" b="b" t="t" l="l"/>
            <a:pathLst>
              <a:path h="9753600" w="9753600">
                <a:moveTo>
                  <a:pt x="0" y="0"/>
                </a:moveTo>
                <a:lnTo>
                  <a:pt x="9753600" y="0"/>
                </a:lnTo>
                <a:lnTo>
                  <a:pt x="9753600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207788">
            <a:off x="6293694" y="6602717"/>
            <a:ext cx="6817186" cy="5441013"/>
          </a:xfrm>
          <a:custGeom>
            <a:avLst/>
            <a:gdLst/>
            <a:ahLst/>
            <a:cxnLst/>
            <a:rect r="r" b="b" t="t" l="l"/>
            <a:pathLst>
              <a:path h="5441013" w="6817186">
                <a:moveTo>
                  <a:pt x="0" y="0"/>
                </a:moveTo>
                <a:lnTo>
                  <a:pt x="6817186" y="0"/>
                </a:lnTo>
                <a:lnTo>
                  <a:pt x="6817186" y="5441013"/>
                </a:lnTo>
                <a:lnTo>
                  <a:pt x="0" y="54410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-204983" y="1954667"/>
            <a:ext cx="4458712" cy="912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65"/>
              </a:lnSpc>
            </a:pPr>
            <a:r>
              <a:rPr lang="en-US" sz="3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ESTRUTURA PEDAGÓGICA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702742" y="5652987"/>
            <a:ext cx="3714724" cy="474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65"/>
              </a:lnSpc>
            </a:pPr>
            <a:r>
              <a:rPr lang="en-US" sz="35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MÓDULOS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316576" y="1612403"/>
            <a:ext cx="4164485" cy="158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FFFFFE"/>
                </a:solidFill>
                <a:latin typeface="Questrial"/>
                <a:ea typeface="Questrial"/>
                <a:cs typeface="Questrial"/>
                <a:sym typeface="Questrial"/>
              </a:rPr>
              <a:t>O curso foram dividido em 5 módulos progressivos, com exercícios práticos e acompanhamento individualizado.</a:t>
            </a:r>
          </a:p>
        </p:txBody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112413">
            <a:off x="12974837" y="-3546632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4" y="0"/>
                </a:lnTo>
                <a:lnTo>
                  <a:pt x="9324744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6361">
            <a:off x="-4730918" y="5558987"/>
            <a:ext cx="10243884" cy="8175969"/>
          </a:xfrm>
          <a:custGeom>
            <a:avLst/>
            <a:gdLst/>
            <a:ahLst/>
            <a:cxnLst/>
            <a:rect r="r" b="b" t="t" l="l"/>
            <a:pathLst>
              <a:path h="8175969" w="10243884">
                <a:moveTo>
                  <a:pt x="0" y="0"/>
                </a:moveTo>
                <a:lnTo>
                  <a:pt x="10243883" y="0"/>
                </a:lnTo>
                <a:lnTo>
                  <a:pt x="10243883" y="8175970"/>
                </a:lnTo>
                <a:lnTo>
                  <a:pt x="0" y="81759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397471" y="2474521"/>
            <a:ext cx="5516178" cy="5743538"/>
            <a:chOff x="0" y="0"/>
            <a:chExt cx="7354905" cy="765805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7354905" cy="741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2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111489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Aplicativos de Comunicação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403277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Uso do WhatsApp, Messenger e videochamadas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203064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Envio de mensagens de texto, áudio e imagem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588075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Realizar videochamada com familiar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5746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0" y="1028700"/>
            <a:ext cx="6371067" cy="5545715"/>
            <a:chOff x="0" y="0"/>
            <a:chExt cx="8494756" cy="739428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04775"/>
              <a:ext cx="8494756" cy="69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3999" spc="395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1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282380"/>
              <a:ext cx="8494756" cy="533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3000" spc="297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Ligar e Desligar Dispositivos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274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Uso do Touchscreen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4290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Navegação Básica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5306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6324311"/>
              <a:ext cx="8494756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Fazer uma chamada telefônica ou enviar uma mensagem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038225"/>
              <a:ext cx="8494756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Introdução aos Dispositivos Digitais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371067" y="0"/>
            <a:ext cx="18288000" cy="10287000"/>
            <a:chOff x="0" y="0"/>
            <a:chExt cx="4816593" cy="270933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28575"/>
              <a:ext cx="4816593" cy="26807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112413">
            <a:off x="12974837" y="-3546632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4" y="0"/>
                </a:lnTo>
                <a:lnTo>
                  <a:pt x="9324744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6361">
            <a:off x="-4730918" y="5558987"/>
            <a:ext cx="10243884" cy="8175969"/>
          </a:xfrm>
          <a:custGeom>
            <a:avLst/>
            <a:gdLst/>
            <a:ahLst/>
            <a:cxnLst/>
            <a:rect r="r" b="b" t="t" l="l"/>
            <a:pathLst>
              <a:path h="8175969" w="10243884">
                <a:moveTo>
                  <a:pt x="0" y="0"/>
                </a:moveTo>
                <a:lnTo>
                  <a:pt x="10243883" y="0"/>
                </a:lnTo>
                <a:lnTo>
                  <a:pt x="10243883" y="8175970"/>
                </a:lnTo>
                <a:lnTo>
                  <a:pt x="0" y="81759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397471" y="2474521"/>
            <a:ext cx="5516178" cy="5743538"/>
            <a:chOff x="0" y="0"/>
            <a:chExt cx="7354905" cy="765805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7354905" cy="741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2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111489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Aplicativos de Comunicação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403277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Uso do WhatsApp, Messenger e videochamadas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203064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Envio de mensagens de texto, áudio e imagem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588075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Realizar videochamada com familiar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5746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0" y="1028700"/>
            <a:ext cx="6371067" cy="5545715"/>
            <a:chOff x="0" y="0"/>
            <a:chExt cx="8494756" cy="739428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04775"/>
              <a:ext cx="8494756" cy="69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3999" spc="395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1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282380"/>
              <a:ext cx="8494756" cy="533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3000" spc="297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Ligar e Desligar Dispositivos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274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Uso do Touchscreen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4290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Navegação Básica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5306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6324311"/>
              <a:ext cx="8494756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Fazer uma chamada telefônica ou enviar uma mensagem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038225"/>
              <a:ext cx="8494756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Introdução aos Dispositivos Digitais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942224" y="0"/>
            <a:ext cx="18288000" cy="10287000"/>
            <a:chOff x="0" y="0"/>
            <a:chExt cx="4816593" cy="270933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28575"/>
              <a:ext cx="4816593" cy="26807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</p:spTree>
  </p:cSld>
  <p:clrMapOvr>
    <a:masterClrMapping/>
  </p:clrMapOvr>
  <p:transition spd="slow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112413">
            <a:off x="12974837" y="-3546632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4" y="0"/>
                </a:lnTo>
                <a:lnTo>
                  <a:pt x="9324744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6361">
            <a:off x="-4730918" y="5558987"/>
            <a:ext cx="10243884" cy="8175969"/>
          </a:xfrm>
          <a:custGeom>
            <a:avLst/>
            <a:gdLst/>
            <a:ahLst/>
            <a:cxnLst/>
            <a:rect r="r" b="b" t="t" l="l"/>
            <a:pathLst>
              <a:path h="8175969" w="10243884">
                <a:moveTo>
                  <a:pt x="0" y="0"/>
                </a:moveTo>
                <a:lnTo>
                  <a:pt x="10243883" y="0"/>
                </a:lnTo>
                <a:lnTo>
                  <a:pt x="10243883" y="8175970"/>
                </a:lnTo>
                <a:lnTo>
                  <a:pt x="0" y="81759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397471" y="2474521"/>
            <a:ext cx="5516178" cy="5743538"/>
            <a:chOff x="0" y="0"/>
            <a:chExt cx="7354905" cy="765805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7354905" cy="741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2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111489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Aplicativos de Comunicação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403277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Uso do WhatsApp, Messenger e videochamadas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203064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Envio de mensagens de texto, áudio e imagem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588075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Realizar videochamada com familiar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5746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0" y="1028700"/>
            <a:ext cx="6371067" cy="5545715"/>
            <a:chOff x="0" y="0"/>
            <a:chExt cx="8494756" cy="739428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04775"/>
              <a:ext cx="8494756" cy="69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3999" spc="395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1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282380"/>
              <a:ext cx="8494756" cy="533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3000" spc="297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Ligar e Desligar Dispositivos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274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Uso do Touchscreen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4290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Navegação Básica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5306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6324311"/>
              <a:ext cx="8494756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Fazer uma chamada telefônica ou enviar uma mensagem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038225"/>
              <a:ext cx="8494756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Introdução aos Dispositivos Digitais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288000" y="0"/>
            <a:ext cx="18288000" cy="10416048"/>
            <a:chOff x="0" y="0"/>
            <a:chExt cx="4816593" cy="274332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816592" cy="2743321"/>
            </a:xfrm>
            <a:custGeom>
              <a:avLst/>
              <a:gdLst/>
              <a:ahLst/>
              <a:cxnLst/>
              <a:rect r="r" b="b" t="t" l="l"/>
              <a:pathLst>
                <a:path h="274332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43321"/>
                  </a:lnTo>
                  <a:lnTo>
                    <a:pt x="0" y="2743321"/>
                  </a:ln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28575"/>
              <a:ext cx="4816593" cy="2714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2342735" y="4654825"/>
            <a:ext cx="5516178" cy="5362538"/>
            <a:chOff x="0" y="0"/>
            <a:chExt cx="7354905" cy="7150050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66675"/>
              <a:ext cx="7354905" cy="741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3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1111489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Redes Soc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iais e Entretenimento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2403277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Navegaçã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o no Facebook, YouTube e Instagram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42030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Bu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sca de conteúdos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0" y="6080075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Cr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iar uma conta e publicar uma foto ou vídeo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50666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</p:grpSp>
    </p:spTree>
  </p:cSld>
  <p:clrMapOvr>
    <a:masterClrMapping/>
  </p:clrMapOvr>
  <p:transition spd="slow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112413">
            <a:off x="12974837" y="-3546632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4" y="0"/>
                </a:lnTo>
                <a:lnTo>
                  <a:pt x="9324744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6361">
            <a:off x="-4730918" y="5558987"/>
            <a:ext cx="10243884" cy="8175969"/>
          </a:xfrm>
          <a:custGeom>
            <a:avLst/>
            <a:gdLst/>
            <a:ahLst/>
            <a:cxnLst/>
            <a:rect r="r" b="b" t="t" l="l"/>
            <a:pathLst>
              <a:path h="8175969" w="10243884">
                <a:moveTo>
                  <a:pt x="0" y="0"/>
                </a:moveTo>
                <a:lnTo>
                  <a:pt x="10243883" y="0"/>
                </a:lnTo>
                <a:lnTo>
                  <a:pt x="10243883" y="8175970"/>
                </a:lnTo>
                <a:lnTo>
                  <a:pt x="0" y="81759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397471" y="2474521"/>
            <a:ext cx="5516178" cy="5743538"/>
            <a:chOff x="0" y="0"/>
            <a:chExt cx="7354905" cy="765805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7354905" cy="741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2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111489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Aplicativos de Comunicação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403277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Uso do WhatsApp, Messenger e videochamadas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203064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Envio de mensagens de texto, áudio e imagem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588075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Realizar videochamada com familiar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5746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0" y="1028700"/>
            <a:ext cx="6371067" cy="5545715"/>
            <a:chOff x="0" y="0"/>
            <a:chExt cx="8494756" cy="739428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04775"/>
              <a:ext cx="8494756" cy="69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3999" spc="395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1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282380"/>
              <a:ext cx="8494756" cy="533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3000" spc="297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Ligar e Desligar Dispositivos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274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Uso do Touchscreen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4290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Navegação Básica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53063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6324311"/>
              <a:ext cx="8494756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Fazer uma chamada telefônica ou enviar uma mensagem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038225"/>
              <a:ext cx="8494756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Introdução aos Dispositivos Digitais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288000" y="0"/>
            <a:ext cx="18288000" cy="10416048"/>
            <a:chOff x="0" y="0"/>
            <a:chExt cx="4816593" cy="274332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816592" cy="2743321"/>
            </a:xfrm>
            <a:custGeom>
              <a:avLst/>
              <a:gdLst/>
              <a:ahLst/>
              <a:cxnLst/>
              <a:rect r="r" b="b" t="t" l="l"/>
              <a:pathLst>
                <a:path h="274332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43321"/>
                  </a:lnTo>
                  <a:lnTo>
                    <a:pt x="0" y="2743321"/>
                  </a:ln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28575"/>
              <a:ext cx="4816593" cy="2714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2342735" y="4654825"/>
            <a:ext cx="5516178" cy="5362538"/>
            <a:chOff x="0" y="0"/>
            <a:chExt cx="7354905" cy="7150050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66675"/>
              <a:ext cx="7354905" cy="741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3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1111489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Redes Soc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iais e Entretenimento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2403277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Navegaçã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o no Facebook, YouTube e Instagram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42030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Bu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sca de conteúdos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0" y="6080075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Cr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iar uma conta e publicar uma foto ou vídeo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50666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28575"/>
              <a:ext cx="4816593" cy="26807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</p:spTree>
  </p:cSld>
  <p:clrMapOvr>
    <a:masterClrMapping/>
  </p:clrMapOvr>
  <p:transition spd="slow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112413">
            <a:off x="12974837" y="-3546632"/>
            <a:ext cx="9324744" cy="8019280"/>
          </a:xfrm>
          <a:custGeom>
            <a:avLst/>
            <a:gdLst/>
            <a:ahLst/>
            <a:cxnLst/>
            <a:rect r="r" b="b" t="t" l="l"/>
            <a:pathLst>
              <a:path h="8019280" w="9324744">
                <a:moveTo>
                  <a:pt x="0" y="0"/>
                </a:moveTo>
                <a:lnTo>
                  <a:pt x="9324744" y="0"/>
                </a:lnTo>
                <a:lnTo>
                  <a:pt x="9324744" y="8019280"/>
                </a:lnTo>
                <a:lnTo>
                  <a:pt x="0" y="8019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6361">
            <a:off x="-4730918" y="5558987"/>
            <a:ext cx="10243884" cy="8175969"/>
          </a:xfrm>
          <a:custGeom>
            <a:avLst/>
            <a:gdLst/>
            <a:ahLst/>
            <a:cxnLst/>
            <a:rect r="r" b="b" t="t" l="l"/>
            <a:pathLst>
              <a:path h="8175969" w="10243884">
                <a:moveTo>
                  <a:pt x="0" y="0"/>
                </a:moveTo>
                <a:lnTo>
                  <a:pt x="10243883" y="0"/>
                </a:lnTo>
                <a:lnTo>
                  <a:pt x="10243883" y="8175970"/>
                </a:lnTo>
                <a:lnTo>
                  <a:pt x="0" y="81759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659138" y="4276762"/>
            <a:ext cx="5516178" cy="4981538"/>
            <a:chOff x="0" y="0"/>
            <a:chExt cx="7354905" cy="664205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7354905" cy="7418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5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111489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Serv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iços Online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403277"/>
              <a:ext cx="7354905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Uso de plataformas de saúde, bancos e compras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2030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Na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vegação segura em sites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080075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 Ac</a:t>
              </a: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essar um serviço simulado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066664"/>
              <a:ext cx="7354905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59194" y="1367913"/>
            <a:ext cx="6371067" cy="6269615"/>
            <a:chOff x="0" y="0"/>
            <a:chExt cx="8494756" cy="835948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04775"/>
              <a:ext cx="8494756" cy="69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3999" spc="395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MÓDULO 4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282380"/>
              <a:ext cx="8494756" cy="990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0"/>
                </a:lnSpc>
              </a:pPr>
              <a:r>
                <a:rPr lang="en-US" sz="3000" spc="297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Como identificar golpes e fraudes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7315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Criação e uso de senhas seguras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4747549"/>
              <a:ext cx="8494756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Reconhecimento de mensagens suspeitas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6271549"/>
              <a:ext cx="8494756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Exercício: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7289511"/>
              <a:ext cx="8494756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Identificar sinais de um e-mail fraudulento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038225"/>
              <a:ext cx="8494756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Questrial"/>
                  <a:ea typeface="Questrial"/>
                  <a:cs typeface="Questrial"/>
                  <a:sym typeface="Questrial"/>
                </a:rPr>
                <a:t>Segurança Digital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288000" y="0"/>
            <a:ext cx="18288000" cy="10416048"/>
            <a:chOff x="0" y="0"/>
            <a:chExt cx="4816593" cy="274332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816592" cy="2743321"/>
            </a:xfrm>
            <a:custGeom>
              <a:avLst/>
              <a:gdLst/>
              <a:ahLst/>
              <a:cxnLst/>
              <a:rect r="r" b="b" t="t" l="l"/>
              <a:pathLst>
                <a:path h="274332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43321"/>
                  </a:lnTo>
                  <a:lnTo>
                    <a:pt x="0" y="2743321"/>
                  </a:ln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28575"/>
              <a:ext cx="4816593" cy="2714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8346204" y="0"/>
            <a:ext cx="18288000" cy="10287000"/>
            <a:chOff x="0" y="0"/>
            <a:chExt cx="4816593" cy="270933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28575"/>
              <a:ext cx="4816593" cy="26807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DAG5XqvFFfI</dc:identifier>
  <dcterms:modified xsi:type="dcterms:W3CDTF">2011-08-01T06:04:30Z</dcterms:modified>
  <cp:revision>1</cp:revision>
  <dc:title>Conectados A melhor Idade</dc:title>
</cp:coreProperties>
</file>

<file path=docProps/thumbnail.jpeg>
</file>